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93" r:id="rId4"/>
    <p:sldId id="324" r:id="rId5"/>
    <p:sldId id="325" r:id="rId6"/>
    <p:sldId id="309" r:id="rId7"/>
    <p:sldId id="322" r:id="rId8"/>
    <p:sldId id="323" r:id="rId9"/>
    <p:sldId id="310" r:id="rId10"/>
    <p:sldId id="326" r:id="rId11"/>
    <p:sldId id="320" r:id="rId12"/>
    <p:sldId id="321" r:id="rId13"/>
    <p:sldId id="312" r:id="rId14"/>
    <p:sldId id="314" r:id="rId15"/>
    <p:sldId id="301" r:id="rId16"/>
    <p:sldId id="308" r:id="rId17"/>
    <p:sldId id="317" r:id="rId18"/>
    <p:sldId id="318" r:id="rId19"/>
    <p:sldId id="319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781" autoAdjust="0"/>
    <p:restoredTop sz="94660"/>
  </p:normalViewPr>
  <p:slideViewPr>
    <p:cSldViewPr>
      <p:cViewPr varScale="1">
        <p:scale>
          <a:sx n="74" d="100"/>
          <a:sy n="74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3059-82A4-4FF4-944D-94483BD1E7BE}" type="datetimeFigureOut">
              <a:rPr lang="ru-RU" smtClean="0"/>
              <a:pPr/>
              <a:t>пт 15.04.22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8962-9743-42A8-B680-38467A7064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5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3059-82A4-4FF4-944D-94483BD1E7BE}" type="datetimeFigureOut">
              <a:rPr lang="ru-RU" smtClean="0"/>
              <a:pPr/>
              <a:t>пт 15.04.22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8962-9743-42A8-B680-38467A7064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0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3059-82A4-4FF4-944D-94483BD1E7BE}" type="datetimeFigureOut">
              <a:rPr lang="ru-RU" smtClean="0"/>
              <a:pPr/>
              <a:t>пт 15.04.22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8962-9743-42A8-B680-38467A7064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5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3059-82A4-4FF4-944D-94483BD1E7BE}" type="datetimeFigureOut">
              <a:rPr lang="ru-RU" smtClean="0"/>
              <a:pPr/>
              <a:t>пт 15.04.22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8962-9743-42A8-B680-38467A7064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1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3059-82A4-4FF4-944D-94483BD1E7BE}" type="datetimeFigureOut">
              <a:rPr lang="ru-RU" smtClean="0"/>
              <a:pPr/>
              <a:t>пт 15.04.22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8962-9743-42A8-B680-38467A7064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0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3059-82A4-4FF4-944D-94483BD1E7BE}" type="datetimeFigureOut">
              <a:rPr lang="ru-RU" smtClean="0"/>
              <a:pPr/>
              <a:t>пт 15.04.22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8962-9743-42A8-B680-38467A7064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3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3059-82A4-4FF4-944D-94483BD1E7BE}" type="datetimeFigureOut">
              <a:rPr lang="ru-RU" smtClean="0"/>
              <a:pPr/>
              <a:t>пт 15.04.22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8962-9743-42A8-B680-38467A7064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8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3059-82A4-4FF4-944D-94483BD1E7BE}" type="datetimeFigureOut">
              <a:rPr lang="ru-RU" smtClean="0"/>
              <a:pPr/>
              <a:t>пт 15.04.22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8962-9743-42A8-B680-38467A7064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4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3059-82A4-4FF4-944D-94483BD1E7BE}" type="datetimeFigureOut">
              <a:rPr lang="ru-RU" smtClean="0"/>
              <a:pPr/>
              <a:t>пт 15.04.22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8962-9743-42A8-B680-38467A7064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9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3059-82A4-4FF4-944D-94483BD1E7BE}" type="datetimeFigureOut">
              <a:rPr lang="ru-RU" smtClean="0"/>
              <a:pPr/>
              <a:t>пт 15.04.22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8962-9743-42A8-B680-38467A7064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6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3059-82A4-4FF4-944D-94483BD1E7BE}" type="datetimeFigureOut">
              <a:rPr lang="ru-RU" smtClean="0"/>
              <a:pPr/>
              <a:t>пт 15.04.22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8962-9743-42A8-B680-38467A7064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14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53059-82A4-4FF4-944D-94483BD1E7BE}" type="datetimeFigureOut">
              <a:rPr lang="ru-RU" smtClean="0"/>
              <a:pPr/>
              <a:t>пт 15.04.22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68962-9743-42A8-B680-38467A7064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7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inobrnauki.gov.ru/about/deps/detail.php?ELEMENT_ID=2429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tel:++7%20(495)%20547-12-1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2636912"/>
          </a:xfrm>
        </p:spPr>
        <p:txBody>
          <a:bodyPr lIns="36000" tIns="36000" rIns="36000" bIns="36000">
            <a:normAutofit/>
          </a:bodyPr>
          <a:lstStyle/>
          <a:p>
            <a:r>
              <a:rPr lang="ru-RU" sz="3200" b="1" dirty="0" smtClean="0"/>
              <a:t>Спортивная комиссия Центрального Совета Профсоюза работников РАН: </a:t>
            </a:r>
            <a:br>
              <a:rPr lang="ru-RU" sz="3200" b="1" dirty="0" smtClean="0"/>
            </a:br>
            <a:r>
              <a:rPr lang="ru-RU" sz="3200" b="1" dirty="0" smtClean="0"/>
              <a:t>цели, задачи и принципы работы.</a:t>
            </a:r>
            <a:br>
              <a:rPr lang="ru-RU" sz="3200" b="1" dirty="0" smtClean="0"/>
            </a:br>
            <a:r>
              <a:rPr lang="ru-RU" sz="3200" b="1" dirty="0" smtClean="0"/>
              <a:t>Отчет за 2021 г. и планы на 2022 г.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3429000"/>
          </a:xfrm>
        </p:spPr>
        <p:txBody>
          <a:bodyPr>
            <a:normAutofit/>
          </a:bodyPr>
          <a:lstStyle/>
          <a:p>
            <a:r>
              <a:rPr lang="ru-RU" altLang="ru-RU" sz="2800" b="1" i="1" dirty="0" smtClean="0">
                <a:solidFill>
                  <a:schemeClr val="tx1"/>
                </a:solidFill>
                <a:latin typeface="Calibri" pitchFamily="34" charset="0"/>
              </a:rPr>
              <a:t>Адамчик Сергей Александрович</a:t>
            </a:r>
          </a:p>
          <a:p>
            <a:endParaRPr lang="ru-RU" altLang="ru-RU" sz="2800" b="1" i="1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altLang="ru-RU" sz="2800" b="1" i="1" dirty="0" smtClean="0">
                <a:solidFill>
                  <a:schemeClr val="tx1"/>
                </a:solidFill>
                <a:latin typeface="Calibri" pitchFamily="34" charset="0"/>
              </a:rPr>
              <a:t>Председатель Спортивной комиссии ЦС Профсоюза работников РАН</a:t>
            </a:r>
          </a:p>
          <a:p>
            <a:endParaRPr lang="ru-RU" altLang="ru-RU" sz="2800" b="1" i="1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altLang="ru-RU" sz="2200" b="1" i="1" dirty="0" smtClean="0">
                <a:solidFill>
                  <a:schemeClr val="tx1"/>
                </a:solidFill>
                <a:latin typeface="Calibri" pitchFamily="34" charset="0"/>
              </a:rPr>
              <a:t>Москва,  ЦС Профсоюза работников РАН, </a:t>
            </a:r>
            <a:r>
              <a:rPr lang="en-US" altLang="ru-RU" sz="2200" b="1" i="1" dirty="0" smtClean="0"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lang="ru-RU" altLang="ru-RU" sz="2200" b="1" i="1" dirty="0" smtClean="0">
                <a:solidFill>
                  <a:schemeClr val="tx1"/>
                </a:solidFill>
                <a:latin typeface="Calibri" pitchFamily="34" charset="0"/>
              </a:rPr>
              <a:t>2-</a:t>
            </a:r>
            <a:r>
              <a:rPr lang="en-US" altLang="ru-RU" sz="2200" b="1" i="1" dirty="0" smtClean="0">
                <a:solidFill>
                  <a:schemeClr val="tx1"/>
                </a:solidFill>
                <a:latin typeface="Calibri" pitchFamily="34" charset="0"/>
              </a:rPr>
              <a:t>14</a:t>
            </a:r>
            <a:r>
              <a:rPr lang="ru-RU" altLang="ru-RU" sz="2200" b="1" i="1" dirty="0" smtClean="0">
                <a:solidFill>
                  <a:schemeClr val="tx1"/>
                </a:solidFill>
                <a:latin typeface="Calibri" pitchFamily="34" charset="0"/>
              </a:rPr>
              <a:t> апреля 2022 г.</a:t>
            </a:r>
          </a:p>
          <a:p>
            <a:endParaRPr lang="ru-RU" altLang="ru-RU" b="1" i="1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ru-RU" altLang="ru-RU" b="1" i="1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1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Виктория Оленева (Москва), Сергей Черный и Николай Григоров (Новосибирск) </a:t>
            </a:r>
            <a:r>
              <a:rPr lang="ru-RU" dirty="0" smtClean="0"/>
              <a:t>- чемпионы мира по лыжным гонкам среди ветеранов;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Михаил </a:t>
            </a:r>
            <a:r>
              <a:rPr lang="ru-RU" b="1" dirty="0" err="1" smtClean="0"/>
              <a:t>Буслов</a:t>
            </a:r>
            <a:r>
              <a:rPr lang="ru-RU" b="1" dirty="0" smtClean="0"/>
              <a:t> (Новосибирск) </a:t>
            </a:r>
            <a:r>
              <a:rPr lang="ru-RU" dirty="0" smtClean="0"/>
              <a:t>- призер чемпионата мира и олимпийский чемпион по легкой атлетике среди ветеранов;</a:t>
            </a:r>
          </a:p>
          <a:p>
            <a:r>
              <a:rPr lang="ru-RU" b="1" dirty="0" smtClean="0"/>
              <a:t>Анна Шугай (Новосибирск)</a:t>
            </a:r>
            <a:r>
              <a:rPr lang="ru-RU" dirty="0" smtClean="0"/>
              <a:t> - мастер спорта СССР по легкой атлетике (спортивная ходьба)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7301" y="0"/>
            <a:ext cx="5746699" cy="437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8266" cy="436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3041" y="3473684"/>
            <a:ext cx="4470959" cy="338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09390"/>
            <a:ext cx="4572000" cy="304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3724" cy="427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392" y="0"/>
            <a:ext cx="4864608" cy="355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854" y="3270504"/>
            <a:ext cx="4216146" cy="358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7635"/>
            <a:ext cx="4992624" cy="316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III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Академиада</a:t>
            </a:r>
            <a:r>
              <a:rPr lang="ru-RU" sz="3200" b="1" dirty="0" smtClean="0"/>
              <a:t> волейбол (Казань, Уфа, Нижний Новгород, Новосибирск, Пущино, Черноголовка, Иваново (Саратов, Сыктывкар, Екатеринбург)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Sergey\Documents\ННЦ\СПОРТ\ВОЛЕЙБОЛ\2019\ОТКРЫТЫЙ КУБОК ННРО ПРАН\ФОТО\IMG_26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0335" b="20335"/>
          <a:stretch>
            <a:fillRect/>
          </a:stretch>
        </p:blipFill>
        <p:spPr bwMode="auto">
          <a:xfrm>
            <a:off x="-17953" y="2492896"/>
            <a:ext cx="9161953" cy="376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Бюджет </a:t>
            </a:r>
            <a:r>
              <a:rPr lang="ru-RU" sz="3200" b="1" dirty="0" err="1" smtClean="0"/>
              <a:t>Академиад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85000" lnSpcReduction="10000"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ЦС Профсоюза РАН;</a:t>
            </a:r>
          </a:p>
          <a:p>
            <a:r>
              <a:rPr lang="ru-RU" b="1" u="sng" dirty="0" smtClean="0">
                <a:solidFill>
                  <a:srgbClr val="C00000"/>
                </a:solidFill>
              </a:rPr>
              <a:t>Региональные организации Профсоюза РАН;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Коммерческие взносы с участников (команд и личных)- </a:t>
            </a:r>
            <a:r>
              <a:rPr lang="ru-RU" b="1" dirty="0" err="1" smtClean="0">
                <a:solidFill>
                  <a:srgbClr val="C00000"/>
                </a:solidFill>
              </a:rPr>
              <a:t>нечленов</a:t>
            </a:r>
            <a:r>
              <a:rPr lang="ru-RU" b="1" dirty="0" smtClean="0">
                <a:solidFill>
                  <a:srgbClr val="C00000"/>
                </a:solidFill>
              </a:rPr>
              <a:t> Профсоюза РАН ОТКРЫТЫЕ ТУРНИРЫ;</a:t>
            </a:r>
            <a:endParaRPr lang="ru-RU" b="1" dirty="0" smtClean="0"/>
          </a:p>
          <a:p>
            <a:r>
              <a:rPr lang="ru-RU" b="1" dirty="0" smtClean="0"/>
              <a:t>Гранты для некоммерческих организаций (</a:t>
            </a:r>
            <a:r>
              <a:rPr lang="ru-RU" b="1" dirty="0" smtClean="0">
                <a:solidFill>
                  <a:srgbClr val="C00000"/>
                </a:solidFill>
              </a:rPr>
              <a:t>Положение о спортивной комиссии ЦС Профсоюза работников РАН: 2.6. Комиссия участвует в подготовке  конкурсных заявок на гранты (от имени Профсоюза и профсоюзных организаций) для проведения соревнований. В  случае получения этих грантов-  реализует указанные мероприятия</a:t>
            </a:r>
            <a:r>
              <a:rPr lang="ru-RU" b="1" dirty="0" smtClean="0"/>
              <a:t>);</a:t>
            </a:r>
          </a:p>
          <a:p>
            <a:endParaRPr lang="ru-RU" b="1" dirty="0" smtClean="0"/>
          </a:p>
          <a:p>
            <a:r>
              <a:rPr lang="ru-RU" b="1" dirty="0" smtClean="0"/>
              <a:t>Спонсоры («</a:t>
            </a:r>
            <a:r>
              <a:rPr lang="ru-RU" b="1" dirty="0" err="1" smtClean="0"/>
              <a:t>Спортмастер</a:t>
            </a:r>
            <a:r>
              <a:rPr lang="ru-RU" b="1" dirty="0" smtClean="0"/>
              <a:t>», «</a:t>
            </a:r>
            <a:r>
              <a:rPr lang="ru-RU" b="1" dirty="0" err="1" smtClean="0"/>
              <a:t>Декатлон</a:t>
            </a:r>
            <a:r>
              <a:rPr lang="ru-RU" b="1" dirty="0" smtClean="0"/>
              <a:t>»…)</a:t>
            </a:r>
          </a:p>
          <a:p>
            <a:r>
              <a:rPr lang="ru-RU" b="1" dirty="0" smtClean="0"/>
              <a:t>Учредитель (</a:t>
            </a:r>
            <a:r>
              <a:rPr lang="ru-RU" b="1" dirty="0" err="1" smtClean="0"/>
              <a:t>Минобрнауки</a:t>
            </a:r>
            <a:r>
              <a:rPr lang="ru-RU" b="1" dirty="0" smtClean="0"/>
              <a:t> России);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 lIns="0">
            <a:normAutofit fontScale="90000"/>
          </a:bodyPr>
          <a:lstStyle/>
          <a:p>
            <a:r>
              <a:rPr lang="ru-RU" sz="2600" b="1" dirty="0" smtClean="0"/>
              <a:t>Задачи комиссии</a:t>
            </a:r>
            <a:br>
              <a:rPr lang="ru-RU" sz="2600" b="1" dirty="0" smtClean="0"/>
            </a:br>
            <a:r>
              <a:rPr lang="ru-RU" sz="2400" b="1" dirty="0" smtClean="0"/>
              <a:t>1. Расширение перечня видов спорта (</a:t>
            </a:r>
            <a:r>
              <a:rPr lang="ru-RU" sz="2400" b="1" dirty="0" smtClean="0">
                <a:solidFill>
                  <a:srgbClr val="C00000"/>
                </a:solidFill>
              </a:rPr>
              <a:t>на один вид в год?!</a:t>
            </a:r>
            <a:r>
              <a:rPr lang="ru-RU" sz="2400" b="1" dirty="0" smtClean="0"/>
              <a:t>):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 lIns="36000" tIns="0" rIns="0" bIns="0">
            <a:noAutofit/>
          </a:bodyPr>
          <a:lstStyle/>
          <a:p>
            <a:pPr>
              <a:lnSpc>
                <a:spcPts val="2000"/>
              </a:lnSpc>
            </a:pPr>
            <a:r>
              <a:rPr lang="ru-RU" sz="2300" b="1" dirty="0" smtClean="0"/>
              <a:t>Футбол;</a:t>
            </a:r>
          </a:p>
          <a:p>
            <a:pPr>
              <a:lnSpc>
                <a:spcPts val="2000"/>
              </a:lnSpc>
            </a:pPr>
            <a:r>
              <a:rPr lang="ru-RU" sz="2300" b="1" dirty="0" smtClean="0"/>
              <a:t>Баскетбол;</a:t>
            </a:r>
          </a:p>
          <a:p>
            <a:pPr>
              <a:lnSpc>
                <a:spcPts val="2000"/>
              </a:lnSpc>
            </a:pPr>
            <a:r>
              <a:rPr lang="ru-RU" sz="2300" b="1" dirty="0" smtClean="0"/>
              <a:t>Бадминтон;</a:t>
            </a:r>
          </a:p>
          <a:p>
            <a:pPr>
              <a:lnSpc>
                <a:spcPts val="2000"/>
              </a:lnSpc>
            </a:pPr>
            <a:r>
              <a:rPr lang="ru-RU" sz="2300" b="1" dirty="0" smtClean="0"/>
              <a:t>Настольный теннис;</a:t>
            </a:r>
          </a:p>
          <a:p>
            <a:pPr>
              <a:lnSpc>
                <a:spcPts val="2000"/>
              </a:lnSpc>
            </a:pPr>
            <a:r>
              <a:rPr lang="ru-RU" sz="2300" b="1" dirty="0" smtClean="0"/>
              <a:t>Шахматы;</a:t>
            </a:r>
          </a:p>
          <a:p>
            <a:pPr>
              <a:lnSpc>
                <a:spcPts val="2000"/>
              </a:lnSpc>
            </a:pPr>
            <a:r>
              <a:rPr lang="ru-RU" sz="2300" b="1" dirty="0" smtClean="0"/>
              <a:t>Шашки;</a:t>
            </a:r>
          </a:p>
          <a:p>
            <a:pPr>
              <a:lnSpc>
                <a:spcPts val="2000"/>
              </a:lnSpc>
            </a:pPr>
            <a:r>
              <a:rPr lang="ru-RU" sz="2300" b="1" dirty="0" smtClean="0"/>
              <a:t>Бильярд;</a:t>
            </a:r>
          </a:p>
          <a:p>
            <a:pPr>
              <a:lnSpc>
                <a:spcPts val="2000"/>
              </a:lnSpc>
            </a:pPr>
            <a:r>
              <a:rPr lang="ru-RU" sz="2300" b="1" dirty="0" smtClean="0"/>
              <a:t>Преферанс…</a:t>
            </a:r>
          </a:p>
          <a:p>
            <a:pPr>
              <a:buNone/>
            </a:pPr>
            <a:r>
              <a:rPr lang="ru-RU" sz="2300" b="1" dirty="0" smtClean="0"/>
              <a:t>    и географии участников  </a:t>
            </a:r>
            <a:r>
              <a:rPr lang="ru-RU" sz="2300" b="1" dirty="0" smtClean="0">
                <a:solidFill>
                  <a:srgbClr val="C00000"/>
                </a:solidFill>
              </a:rPr>
              <a:t>МОСКВА, САНКТ- ПЕТЕРБУРГ</a:t>
            </a:r>
          </a:p>
          <a:p>
            <a:pPr>
              <a:buNone/>
            </a:pPr>
            <a:r>
              <a:rPr lang="ru-RU" sz="2300" b="1" dirty="0" smtClean="0"/>
              <a:t>    2. Привлечение новых источников финансирования:</a:t>
            </a:r>
            <a:endParaRPr lang="en-US" sz="2300" b="1" dirty="0" smtClean="0"/>
          </a:p>
          <a:p>
            <a:pPr algn="just">
              <a:buNone/>
            </a:pPr>
            <a:r>
              <a:rPr lang="ru-RU" sz="2300" b="1" u="sng" dirty="0" smtClean="0"/>
              <a:t>Гранты (до 01.06.2022 г.):</a:t>
            </a:r>
            <a:r>
              <a:rPr lang="ru-RU" sz="2300" b="1" dirty="0" smtClean="0"/>
              <a:t> </a:t>
            </a:r>
            <a:r>
              <a:rPr lang="en-US" sz="2300" b="1" dirty="0" smtClean="0"/>
              <a:t>1) </a:t>
            </a:r>
            <a:r>
              <a:rPr lang="ru-RU" sz="2300" b="1" dirty="0" smtClean="0"/>
              <a:t>Фонд президентских грантов (</a:t>
            </a:r>
            <a:r>
              <a:rPr lang="en-US" sz="2300" b="1" dirty="0" smtClean="0"/>
              <a:t>0</a:t>
            </a:r>
            <a:r>
              <a:rPr lang="ru-RU" sz="2300" b="1" dirty="0" smtClean="0"/>
              <a:t>1</a:t>
            </a:r>
            <a:r>
              <a:rPr lang="en-US" sz="2300" b="1" dirty="0" smtClean="0"/>
              <a:t>.09 </a:t>
            </a:r>
            <a:r>
              <a:rPr lang="ru-RU" sz="2300" b="1" dirty="0" smtClean="0"/>
              <a:t>– 15</a:t>
            </a:r>
            <a:r>
              <a:rPr lang="en-US" sz="2300" b="1" dirty="0" smtClean="0"/>
              <a:t>.10.2022</a:t>
            </a:r>
            <a:r>
              <a:rPr lang="ru-RU" sz="2300" b="1" dirty="0" smtClean="0"/>
              <a:t> г., результаты: январь 2023 г., старт: февраль 2023 г.,   </a:t>
            </a:r>
            <a:r>
              <a:rPr lang="en-US" sz="2300" b="1" dirty="0" smtClean="0"/>
              <a:t>0,5-10 </a:t>
            </a:r>
            <a:r>
              <a:rPr lang="ru-RU" sz="2300" b="1" dirty="0" smtClean="0"/>
              <a:t>млн. руб.), </a:t>
            </a:r>
            <a:r>
              <a:rPr lang="en-US" sz="2300" b="1" dirty="0" smtClean="0"/>
              <a:t>2) </a:t>
            </a:r>
            <a:r>
              <a:rPr lang="ru-RU" sz="2300" b="1" dirty="0" smtClean="0"/>
              <a:t>Благотворительный фонд Потанина (2 млн. руб.); </a:t>
            </a:r>
          </a:p>
          <a:p>
            <a:pPr algn="just">
              <a:buNone/>
            </a:pPr>
            <a:r>
              <a:rPr lang="ru-RU" sz="2300" b="1" u="sng" dirty="0" err="1" smtClean="0"/>
              <a:t>Минобрнауки</a:t>
            </a:r>
            <a:r>
              <a:rPr lang="ru-RU" sz="2300" b="1" u="sng" dirty="0" smtClean="0"/>
              <a:t> России (до 01.05.2022 г.)</a:t>
            </a:r>
            <a:r>
              <a:rPr lang="ru-RU" sz="2300" b="1" dirty="0" smtClean="0"/>
              <a:t> (распоряжение Правительства Российской Федерации от 26 апреля 2019 г. № 833-р мотивирование граждан о ведении здорового образа жизни)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C00000"/>
                </a:solidFill>
              </a:rPr>
              <a:t>ЦЕЛЬ: увеличение численности членов Профсоюза работников РАН</a:t>
            </a:r>
            <a:endParaRPr lang="ru-RU" sz="2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Отчет по работе комиссии (18.11.2021 – 12.04.2022 г.)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Выбран состав секций и их председатели: </a:t>
            </a:r>
          </a:p>
          <a:p>
            <a:pPr>
              <a:buNone/>
            </a:pPr>
            <a:r>
              <a:rPr lang="ru-RU" sz="2800" b="1" dirty="0" smtClean="0"/>
              <a:t>      - лыжная (</a:t>
            </a:r>
            <a:r>
              <a:rPr lang="ru-RU" sz="2800" b="1" dirty="0" err="1" smtClean="0"/>
              <a:t>предс</a:t>
            </a:r>
            <a:r>
              <a:rPr lang="ru-RU" sz="2800" b="1" dirty="0" smtClean="0"/>
              <a:t>. О.Г. Иванов, Москва);</a:t>
            </a:r>
          </a:p>
          <a:p>
            <a:pPr>
              <a:buNone/>
            </a:pPr>
            <a:r>
              <a:rPr lang="ru-RU" sz="2800" b="1" dirty="0" smtClean="0"/>
              <a:t>      - горных лыж и сноубординга (</a:t>
            </a:r>
            <a:r>
              <a:rPr lang="ru-RU" sz="2800" b="1" dirty="0" err="1" smtClean="0"/>
              <a:t>предс</a:t>
            </a:r>
            <a:r>
              <a:rPr lang="ru-RU" sz="2800" b="1" dirty="0" smtClean="0"/>
              <a:t>. А. С. </a:t>
            </a:r>
            <a:r>
              <a:rPr lang="ru-RU" sz="2800" b="1" dirty="0" err="1" smtClean="0"/>
              <a:t>Марухно</a:t>
            </a:r>
            <a:r>
              <a:rPr lang="ru-RU" sz="2800" b="1" dirty="0" smtClean="0"/>
              <a:t>, Н. Архыз);</a:t>
            </a:r>
          </a:p>
          <a:p>
            <a:pPr>
              <a:buNone/>
            </a:pPr>
            <a:r>
              <a:rPr lang="ru-RU" sz="2800" b="1" dirty="0" smtClean="0"/>
              <a:t>      - волейбола (</a:t>
            </a:r>
            <a:r>
              <a:rPr lang="ru-RU" sz="2800" b="1" dirty="0" err="1" smtClean="0"/>
              <a:t>предс</a:t>
            </a:r>
            <a:r>
              <a:rPr lang="ru-RU" sz="2800" b="1" dirty="0" smtClean="0"/>
              <a:t>. С.А. </a:t>
            </a:r>
            <a:r>
              <a:rPr lang="ru-RU" sz="2800" b="1" dirty="0" err="1" smtClean="0"/>
              <a:t>Адамчик</a:t>
            </a:r>
            <a:r>
              <a:rPr lang="ru-RU" sz="2800" b="1" dirty="0" smtClean="0"/>
              <a:t>, Н. Новгород);</a:t>
            </a:r>
          </a:p>
          <a:p>
            <a:r>
              <a:rPr lang="ru-RU" sz="2800" b="1" dirty="0" smtClean="0"/>
              <a:t>Проведена </a:t>
            </a:r>
            <a:r>
              <a:rPr lang="en-US" sz="2800" b="1" dirty="0" smtClean="0"/>
              <a:t>V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Академиада</a:t>
            </a:r>
            <a:r>
              <a:rPr lang="ru-RU" sz="2800" b="1" dirty="0" smtClean="0"/>
              <a:t> по горным лыжам и сноубордингу (28 февраля- 02 марта, Таштагол, Кемеровская обл., 54 участника)</a:t>
            </a:r>
          </a:p>
          <a:p>
            <a:r>
              <a:rPr lang="ru-RU" sz="2800" b="1" dirty="0" smtClean="0"/>
              <a:t>Проведена </a:t>
            </a:r>
            <a:r>
              <a:rPr lang="en-US" sz="2800" b="1" dirty="0" smtClean="0"/>
              <a:t>XVI</a:t>
            </a:r>
            <a:r>
              <a:rPr lang="ru-RU" sz="2800" b="1" dirty="0" smtClean="0"/>
              <a:t> Всероссийская лыжная </a:t>
            </a:r>
            <a:r>
              <a:rPr lang="ru-RU" sz="2800" b="1" dirty="0" err="1" smtClean="0"/>
              <a:t>Академиада</a:t>
            </a:r>
            <a:r>
              <a:rPr lang="ru-RU" sz="2800" b="1" dirty="0" smtClean="0"/>
              <a:t> РАН (13- 18 марта, Екатеринбург, 66 участников)</a:t>
            </a:r>
          </a:p>
          <a:p>
            <a:pPr algn="just"/>
            <a:r>
              <a:rPr lang="ru-RU" sz="2800" b="1" dirty="0" smtClean="0"/>
              <a:t>Разработано и отправлено на согласование и утверждение в ЦС Профсоюза работников РАН Положение о Спортивной комиссии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Задачи на 2022 г.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 lIns="36000" tIns="72000" rIns="36000" bIns="36000">
            <a:noAutofit/>
          </a:bodyPr>
          <a:lstStyle/>
          <a:p>
            <a:pPr>
              <a:lnSpc>
                <a:spcPts val="2200"/>
              </a:lnSpc>
            </a:pPr>
            <a:r>
              <a:rPr lang="ru-RU" sz="2100" b="1" dirty="0" smtClean="0"/>
              <a:t>Провести </a:t>
            </a:r>
            <a:r>
              <a:rPr lang="ru-RU" sz="2100" b="1" dirty="0" err="1" smtClean="0"/>
              <a:t>Академиады</a:t>
            </a:r>
            <a:r>
              <a:rPr lang="ru-RU" sz="2100" b="1" dirty="0" smtClean="0"/>
              <a:t> по:</a:t>
            </a:r>
          </a:p>
          <a:p>
            <a:pPr>
              <a:lnSpc>
                <a:spcPts val="2200"/>
              </a:lnSpc>
              <a:buNone/>
            </a:pPr>
            <a:r>
              <a:rPr lang="ru-RU" sz="2100" b="1" dirty="0" smtClean="0"/>
              <a:t>    - горным лыжам и сноубордингу (Таштагол, 27.02-04.03), </a:t>
            </a:r>
          </a:p>
          <a:p>
            <a:pPr>
              <a:lnSpc>
                <a:spcPts val="2200"/>
              </a:lnSpc>
              <a:buNone/>
            </a:pPr>
            <a:r>
              <a:rPr lang="ru-RU" sz="2100" b="1" dirty="0" smtClean="0"/>
              <a:t>       смета: 172 000 руб., ЦС Профсоюза</a:t>
            </a:r>
          </a:p>
          <a:p>
            <a:pPr>
              <a:lnSpc>
                <a:spcPts val="2200"/>
              </a:lnSpc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      </a:t>
            </a:r>
            <a:r>
              <a:rPr lang="ru-RU" sz="2100" b="1" dirty="0" smtClean="0"/>
              <a:t>бюджет: 177 000 руб. ЦС Профсоюза,  120 000 руб. Профсоюз СО    РАН, 30 000 руб. </a:t>
            </a:r>
            <a:r>
              <a:rPr lang="ru-RU" sz="2100" b="1" dirty="0" err="1" smtClean="0"/>
              <a:t>оргвзнос</a:t>
            </a:r>
            <a:r>
              <a:rPr lang="ru-RU" sz="2100" b="1" dirty="0" smtClean="0"/>
              <a:t>;</a:t>
            </a:r>
          </a:p>
          <a:p>
            <a:pPr>
              <a:lnSpc>
                <a:spcPts val="2200"/>
              </a:lnSpc>
              <a:buNone/>
            </a:pPr>
            <a:r>
              <a:rPr lang="ru-RU" sz="2100" b="1" dirty="0" smtClean="0"/>
              <a:t>    - лыжам (Екатеринбург, 13-18.03),</a:t>
            </a:r>
          </a:p>
          <a:p>
            <a:pPr>
              <a:lnSpc>
                <a:spcPts val="2200"/>
              </a:lnSpc>
              <a:buNone/>
            </a:pPr>
            <a:r>
              <a:rPr lang="ru-RU" sz="2100" b="1" dirty="0" smtClean="0"/>
              <a:t>      смета</a:t>
            </a:r>
            <a:r>
              <a:rPr lang="ru-RU" sz="2100" b="1" dirty="0"/>
              <a:t>: </a:t>
            </a:r>
            <a:r>
              <a:rPr lang="ru-RU" sz="2100" b="1" dirty="0" smtClean="0"/>
              <a:t>275 </a:t>
            </a:r>
            <a:r>
              <a:rPr lang="ru-RU" sz="2100" b="1" dirty="0"/>
              <a:t>000 руб., ЦС Профсоюза</a:t>
            </a:r>
          </a:p>
          <a:p>
            <a:pPr>
              <a:lnSpc>
                <a:spcPts val="2200"/>
              </a:lnSpc>
              <a:buNone/>
            </a:pPr>
            <a:r>
              <a:rPr lang="ru-RU" sz="2100" b="1" dirty="0"/>
              <a:t>      бюджет: </a:t>
            </a:r>
            <a:r>
              <a:rPr lang="ru-RU" sz="2100" b="1" dirty="0" smtClean="0"/>
              <a:t>255 670 </a:t>
            </a:r>
            <a:r>
              <a:rPr lang="ru-RU" sz="2100" b="1" dirty="0"/>
              <a:t>руб. ЦС Профсоюза</a:t>
            </a:r>
            <a:r>
              <a:rPr lang="ru-RU" sz="2100" b="1" dirty="0" smtClean="0"/>
              <a:t>, </a:t>
            </a:r>
            <a:r>
              <a:rPr lang="ru-RU" sz="2100" b="1" dirty="0" smtClean="0">
                <a:solidFill>
                  <a:srgbClr val="C00000"/>
                </a:solidFill>
              </a:rPr>
              <a:t>ЭКОНОМИЯ 19 330 РУБ.  </a:t>
            </a:r>
            <a:r>
              <a:rPr lang="ru-RU" sz="2100" b="1" dirty="0" smtClean="0"/>
              <a:t>52 </a:t>
            </a:r>
            <a:r>
              <a:rPr lang="ru-RU" sz="2100" b="1" dirty="0"/>
              <a:t>000 руб. </a:t>
            </a:r>
            <a:r>
              <a:rPr lang="ru-RU" sz="2100" b="1" dirty="0" smtClean="0"/>
              <a:t>ЕТОПР РАН;</a:t>
            </a:r>
          </a:p>
          <a:p>
            <a:pPr>
              <a:lnSpc>
                <a:spcPts val="2200"/>
              </a:lnSpc>
              <a:buNone/>
            </a:pPr>
            <a:r>
              <a:rPr lang="ru-RU" sz="2100" b="1" dirty="0" smtClean="0"/>
              <a:t>    - волейболу (Казань, начало декабря</a:t>
            </a:r>
            <a:r>
              <a:rPr lang="ru-RU" sz="2100" b="1" dirty="0"/>
              <a:t>), смета: </a:t>
            </a:r>
            <a:r>
              <a:rPr lang="ru-RU" sz="2100" b="1" dirty="0" smtClean="0"/>
              <a:t>70 </a:t>
            </a:r>
            <a:r>
              <a:rPr lang="ru-RU" sz="2100" b="1" dirty="0"/>
              <a:t>000 руб., ЦС Профсоюза</a:t>
            </a:r>
            <a:endParaRPr lang="ru-RU" sz="2100" b="1" dirty="0" smtClean="0"/>
          </a:p>
          <a:p>
            <a:pPr>
              <a:lnSpc>
                <a:spcPts val="2200"/>
              </a:lnSpc>
            </a:pPr>
            <a:r>
              <a:rPr lang="ru-RU" sz="2100" b="1" dirty="0" smtClean="0"/>
              <a:t>    турнир по настольному теннису в рамках </a:t>
            </a:r>
            <a:r>
              <a:rPr lang="en-US" sz="2100" b="1" dirty="0" smtClean="0"/>
              <a:t>XXVII</a:t>
            </a:r>
            <a:r>
              <a:rPr lang="ru-RU" sz="2100" b="1" dirty="0" smtClean="0"/>
              <a:t> Поволжской Ассамблеи Профсоюза работников РАН (Саратов, сентябрь), 90 000 руб.</a:t>
            </a:r>
          </a:p>
          <a:p>
            <a:pPr>
              <a:lnSpc>
                <a:spcPts val="2200"/>
              </a:lnSpc>
            </a:pPr>
            <a:r>
              <a:rPr lang="ru-RU" sz="2100" b="1" dirty="0" smtClean="0"/>
              <a:t>Подать заявку в Фонд президентских грантов для НКО (сентябрь- октябрь) и Благотворительный фонд Потанина  </a:t>
            </a:r>
            <a:r>
              <a:rPr lang="ru-RU" sz="2100" b="1" u="sng" dirty="0" smtClean="0"/>
              <a:t>Заявитель: </a:t>
            </a:r>
            <a:r>
              <a:rPr lang="ru-RU" sz="2100" b="1" u="sng" dirty="0" smtClean="0">
                <a:solidFill>
                  <a:srgbClr val="C00000"/>
                </a:solidFill>
              </a:rPr>
              <a:t>Профсоюз работников РАН!!! </a:t>
            </a:r>
          </a:p>
          <a:p>
            <a:pPr>
              <a:lnSpc>
                <a:spcPts val="2200"/>
              </a:lnSpc>
            </a:pPr>
            <a:r>
              <a:rPr lang="ru-RU" sz="2100" b="1" u="sng" dirty="0" smtClean="0"/>
              <a:t>Инициировать совместные с </a:t>
            </a:r>
            <a:r>
              <a:rPr lang="ru-RU" sz="2100" b="1" u="sng" dirty="0" err="1" smtClean="0"/>
              <a:t>Минобрнауки</a:t>
            </a:r>
            <a:r>
              <a:rPr lang="ru-RU" sz="2100" b="1" u="sng" dirty="0" smtClean="0"/>
              <a:t> России действия по пропаганде оздоровления сотрудников</a:t>
            </a:r>
          </a:p>
          <a:p>
            <a:pPr algn="just">
              <a:lnSpc>
                <a:spcPts val="2200"/>
              </a:lnSpc>
            </a:pPr>
            <a:r>
              <a:rPr lang="ru-RU" sz="2100" b="1" dirty="0" smtClean="0"/>
              <a:t>В срок до 01 октября текущего года утвердить и направить в ЦС Профсоюза план проведения мероприятий и соревнований на 2023 г. с приложением примерной сметы.  </a:t>
            </a:r>
            <a:endParaRPr lang="ru-RU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/>
              <a:t>Минобрнауки</a:t>
            </a:r>
            <a:r>
              <a:rPr lang="ru-RU" sz="3600" b="1" dirty="0" smtClean="0"/>
              <a:t> России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3328"/>
            <a:ext cx="3593879" cy="481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95936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hlinkClick r:id="rId3"/>
              </a:rPr>
              <a:t>Багиров</a:t>
            </a:r>
            <a:r>
              <a:rPr lang="ru-RU" b="1" dirty="0" smtClean="0">
                <a:hlinkClick r:id="rId3"/>
              </a:rPr>
              <a:t> </a:t>
            </a:r>
            <a:r>
              <a:rPr lang="ru-RU" b="1" dirty="0" err="1" smtClean="0">
                <a:hlinkClick r:id="rId3"/>
              </a:rPr>
              <a:t>Вугар</a:t>
            </a:r>
            <a:r>
              <a:rPr lang="ru-RU" b="1" dirty="0" smtClean="0">
                <a:hlinkClick r:id="rId3"/>
              </a:rPr>
              <a:t> </a:t>
            </a:r>
            <a:r>
              <a:rPr lang="ru-RU" b="1" dirty="0" err="1" smtClean="0">
                <a:hlinkClick r:id="rId3"/>
              </a:rPr>
              <a:t>Алиевич</a:t>
            </a:r>
            <a:endParaRPr lang="ru-RU" b="1" dirty="0" smtClean="0"/>
          </a:p>
          <a:p>
            <a:r>
              <a:rPr lang="ru-RU" dirty="0" smtClean="0"/>
              <a:t>Директор Департамента координации деятельности организаций в сфере сельскохозяйственных наук</a:t>
            </a:r>
          </a:p>
          <a:p>
            <a:r>
              <a:rPr lang="ru-RU" dirty="0" smtClean="0"/>
              <a:t>Приёмная: </a:t>
            </a:r>
            <a:r>
              <a:rPr lang="ru-RU" dirty="0" smtClean="0">
                <a:hlinkClick r:id="rId4"/>
              </a:rPr>
              <a:t>+7 (495) 547-12-13</a:t>
            </a:r>
            <a:endParaRPr lang="ru-RU" dirty="0"/>
          </a:p>
        </p:txBody>
      </p:sp>
      <p:pic>
        <p:nvPicPr>
          <p:cNvPr id="3" name="Picture 2" descr="C:\Users\Sergey\Documents\ННЦ\ННРО\2021\СПОРТИВНАЯ КОМИССИЯ\Багир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052736"/>
            <a:ext cx="3790950" cy="414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Спартакиады </a:t>
            </a:r>
            <a:r>
              <a:rPr lang="ru-RU" sz="3200" b="1" dirty="0" err="1" smtClean="0"/>
              <a:t>Росатома</a:t>
            </a:r>
            <a:r>
              <a:rPr lang="ru-RU" sz="3200" b="1" dirty="0" smtClean="0"/>
              <a:t>, Газпрома, </a:t>
            </a:r>
            <a:r>
              <a:rPr lang="ru-RU" sz="3200" b="1" dirty="0" err="1" smtClean="0"/>
              <a:t>Россетей</a:t>
            </a:r>
            <a:r>
              <a:rPr lang="ru-RU" sz="3200" b="1" dirty="0" smtClean="0"/>
              <a:t>…</a:t>
            </a:r>
            <a:endParaRPr lang="ru-RU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Состав Спортивной комиссии ЦС Профсоюза работников РАН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404664"/>
          <a:ext cx="9144000" cy="627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9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Какую организацию представляет и кем выдвинут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Адамчик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Сергей Александрович - председатель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ННРО, Нижегородская область,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Н.Новгород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Марухно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Андрей Сергеевич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ППО САО РАН,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Карачаево-Черкесская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республика, п.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Нижний Архыз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Мозолев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Максим Валерьевич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Профсоюз СО РАН, Новосибирская область,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Новосибирск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Ступишин Николай Валериевич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Профсоюз СО РАН, Новосибирская область,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Новосибирск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Дымова Майя Александровна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Профсоюз СО РАН, Новосибирская область,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Новосибирск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Иванов Олег Геннадьевич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МРОПР РАН,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Москва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Хомюк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Сергей Витальевич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ТПО ПР РАН, Томская область,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Томск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Шилов Александр Сергеевич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ТПО ФИЦ Коми НЦ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Сыктывкар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Яцык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Иван Владимирович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ТПО работников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КазНЦ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РАН, Республика Татарстан,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Казань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6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Зинин Максим Юрьевич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 Профсоюза, Приморский край,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Владивосток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4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2C2D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Оглобличев</a:t>
                      </a:r>
                      <a:r>
                        <a:rPr lang="ru-RU" sz="2000" b="1" dirty="0">
                          <a:solidFill>
                            <a:srgbClr val="2C2D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Василий  Владимирович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C2D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ОО «ЕТОПР РАН», </a:t>
                      </a:r>
                      <a:r>
                        <a:rPr lang="ru-RU" sz="1800" dirty="0">
                          <a:solidFill>
                            <a:srgbClr val="2C2D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Свердловская область, </a:t>
                      </a:r>
                      <a:r>
                        <a:rPr lang="ru-RU" sz="1800" b="1" dirty="0">
                          <a:solidFill>
                            <a:srgbClr val="2C2D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Екатеринбург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847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СПАСИБО ЗА ВНИМАНИЕ, СОРАТНИКИ!</a:t>
            </a:r>
            <a:endParaRPr lang="ru-RU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1412775"/>
            <a:ext cx="4359116" cy="536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73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ЦЕЛИ И ЗАДАЧИ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пропаганда и популяризация здорового образа жизни, физкультуры и спорта среди сотрудников, прежде всего членов Профсоюза работников РАН (а также членов их семей)  учреждений, преимущественно подведомственных </a:t>
            </a:r>
            <a:r>
              <a:rPr lang="ru-RU" sz="2400" b="1" dirty="0" err="1" smtClean="0"/>
              <a:t>Минобрнауки</a:t>
            </a:r>
            <a:r>
              <a:rPr lang="ru-RU" sz="2400" b="1" dirty="0" smtClean="0"/>
              <a:t> России;  </a:t>
            </a:r>
          </a:p>
          <a:p>
            <a:r>
              <a:rPr lang="ru-RU" sz="2400" b="1" dirty="0" smtClean="0"/>
              <a:t>популяризация занятий физической культурой и спортом среди сотрудников, прежде всего членов Профсоюза работников РАН;</a:t>
            </a:r>
          </a:p>
          <a:p>
            <a:r>
              <a:rPr lang="ru-RU" sz="2400" b="1" dirty="0" smtClean="0"/>
              <a:t>выявление сильнейших спортсменов и спортивных команд;</a:t>
            </a:r>
          </a:p>
          <a:p>
            <a:r>
              <a:rPr lang="ru-RU" sz="2400" b="1" dirty="0" smtClean="0"/>
              <a:t>популяризация деятельности и повышение авторитета Профсоюза работников РАН;  </a:t>
            </a:r>
          </a:p>
          <a:p>
            <a:r>
              <a:rPr lang="ru-RU" sz="2400" b="1" dirty="0" smtClean="0"/>
              <a:t>Укрепление и расширение партнерских связей с Учредителем (</a:t>
            </a:r>
            <a:r>
              <a:rPr lang="ru-RU" sz="2400" b="1" dirty="0" err="1" smtClean="0"/>
              <a:t>Минобрнауки</a:t>
            </a:r>
            <a:r>
              <a:rPr lang="ru-RU" sz="2400" b="1" dirty="0" smtClean="0"/>
              <a:t> России) через проведение </a:t>
            </a:r>
            <a:r>
              <a:rPr lang="ru-RU" sz="2400" b="1" dirty="0" err="1" smtClean="0"/>
              <a:t>Академиад</a:t>
            </a:r>
            <a:r>
              <a:rPr lang="ru-RU" sz="2400" b="1" dirty="0" smtClean="0"/>
              <a:t>;</a:t>
            </a:r>
          </a:p>
          <a:p>
            <a:r>
              <a:rPr lang="ru-RU" sz="2400" b="1" dirty="0" smtClean="0"/>
              <a:t>Обеспечение реализации прав граждан РФ на занятия физической культурой и спортом, развитие спортивного  движения в Профсоюзе работников РАН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Основные принципы </a:t>
            </a:r>
            <a:r>
              <a:rPr lang="ru-RU" sz="3200" b="1" dirty="0" err="1" smtClean="0"/>
              <a:t>Академиад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ПРАЗДНИК ЗДОРОВЬЯ, СИЛЫ И КРАСОТЫ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77272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Fair play</a:t>
            </a:r>
          </a:p>
          <a:p>
            <a:r>
              <a:rPr lang="ru-RU" sz="2800" b="1" dirty="0" smtClean="0"/>
              <a:t>ВСЕ ПО-НАСТОЯЩЕМУ: профессиональные судьи, трассы и площадки (стадион им. Раисы </a:t>
            </a:r>
            <a:r>
              <a:rPr lang="ru-RU" sz="2800" b="1" dirty="0" err="1" smtClean="0"/>
              <a:t>Сметаниной</a:t>
            </a:r>
            <a:r>
              <a:rPr lang="ru-RU" sz="2800" b="1" dirty="0" smtClean="0"/>
              <a:t>, площадки </a:t>
            </a:r>
            <a:r>
              <a:rPr lang="ru-RU" sz="2800" b="1" dirty="0" err="1" smtClean="0"/>
              <a:t>Суперлиги</a:t>
            </a:r>
            <a:r>
              <a:rPr lang="ru-RU" sz="2800" b="1" dirty="0" smtClean="0"/>
              <a:t> по волейболу);</a:t>
            </a:r>
          </a:p>
          <a:p>
            <a:r>
              <a:rPr lang="ru-RU" sz="2800" b="1" dirty="0" smtClean="0"/>
              <a:t>Возможность побороться между собой «профессионалам»: </a:t>
            </a:r>
            <a:r>
              <a:rPr lang="en-US" sz="2800" b="1" dirty="0" smtClean="0"/>
              <a:t>Who is who</a:t>
            </a:r>
            <a:r>
              <a:rPr lang="ru-RU" sz="2800" b="1" dirty="0" smtClean="0"/>
              <a:t>? </a:t>
            </a:r>
          </a:p>
          <a:p>
            <a:pPr>
              <a:buNone/>
            </a:pPr>
            <a:r>
              <a:rPr lang="ru-RU" sz="2800" b="1" dirty="0" smtClean="0"/>
              <a:t>    и получить удовольствие «чайникам»;</a:t>
            </a:r>
          </a:p>
          <a:p>
            <a:r>
              <a:rPr lang="ru-RU" sz="2800" b="1" dirty="0" smtClean="0"/>
              <a:t>Призы, медали, индивидуальные призы лучшим спортсменам, поощрительные призы ветеранам, призы за преодоление себя;</a:t>
            </a:r>
          </a:p>
          <a:p>
            <a:r>
              <a:rPr lang="ru-RU" sz="2800" b="1" dirty="0" smtClean="0"/>
              <a:t>Приглашение звезд спорта и сотрудников учреждений РАН, добившихся заметных результатов в спорте и науке  (МС и выше) для участия, приветствий и награждения победителей;</a:t>
            </a:r>
          </a:p>
          <a:p>
            <a:r>
              <a:rPr lang="ru-RU" sz="2800" b="1" dirty="0" smtClean="0"/>
              <a:t>Форма;</a:t>
            </a:r>
          </a:p>
          <a:p>
            <a:r>
              <a:rPr lang="ru-RU" sz="2800" b="1" dirty="0" smtClean="0"/>
              <a:t>Взнос с </a:t>
            </a:r>
            <a:r>
              <a:rPr lang="ru-RU" sz="2800" b="1" dirty="0" err="1" smtClean="0"/>
              <a:t>нечленов</a:t>
            </a:r>
            <a:r>
              <a:rPr lang="ru-RU" sz="2800" b="1" dirty="0" smtClean="0"/>
              <a:t> профсоюза РАН (индивидуально и команды);</a:t>
            </a:r>
          </a:p>
          <a:p>
            <a:r>
              <a:rPr lang="ru-RU" sz="2800" b="1" dirty="0" smtClean="0"/>
              <a:t>Научная и социальная (Профсоюз работников РАН) повестка в день отдыха;</a:t>
            </a:r>
          </a:p>
          <a:p>
            <a:r>
              <a:rPr lang="ru-RU" sz="2800" b="1" dirty="0" smtClean="0"/>
              <a:t>СТРАНА ДОЛЖНА ЗНАТЬ СВОИХ ГЕРОЕВ: Информация…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УЧАСТНИКИ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760640"/>
          </a:xfrm>
        </p:spPr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Сотрудники (возможно профессиональные спортсмены- действующие или ветераны)</a:t>
            </a:r>
            <a:r>
              <a:rPr lang="ru-RU" dirty="0" smtClean="0"/>
              <a:t> </a:t>
            </a:r>
            <a:r>
              <a:rPr lang="ru-RU" b="1" dirty="0" smtClean="0"/>
              <a:t>и, в некоторых случаях (горные лыжи), члены их семей:</a:t>
            </a:r>
          </a:p>
          <a:p>
            <a:r>
              <a:rPr lang="ru-RU" b="1" dirty="0" smtClean="0"/>
              <a:t>- члены Профсоюза работников РАН (бесплатно);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нечлены</a:t>
            </a:r>
            <a:r>
              <a:rPr lang="ru-RU" b="1" dirty="0" smtClean="0"/>
              <a:t> Профсоюза работников РАН (платно- </a:t>
            </a:r>
            <a:r>
              <a:rPr lang="ru-RU" b="1" dirty="0" err="1" smtClean="0"/>
              <a:t>оргвзнос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 lIns="36000" tIns="36000" rIns="36000" bIns="36000"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АКАДЕМИАДЫ: 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беговые лыжи (</a:t>
            </a:r>
            <a:r>
              <a:rPr lang="en-US" b="1" dirty="0" smtClean="0"/>
              <a:t>XV</a:t>
            </a:r>
            <a:r>
              <a:rPr lang="ru-RU" b="1" dirty="0" smtClean="0"/>
              <a:t>)                        275 000 руб.;</a:t>
            </a:r>
          </a:p>
          <a:p>
            <a:r>
              <a:rPr lang="ru-RU" b="1" dirty="0" smtClean="0"/>
              <a:t>горные лыжи и сноуборд (</a:t>
            </a:r>
            <a:r>
              <a:rPr lang="en-US" b="1" dirty="0" smtClean="0"/>
              <a:t>IV</a:t>
            </a:r>
            <a:r>
              <a:rPr lang="ru-RU" b="1" dirty="0" smtClean="0"/>
              <a:t>)    160 000 руб.;</a:t>
            </a:r>
          </a:p>
          <a:p>
            <a:r>
              <a:rPr lang="ru-RU" b="1" dirty="0" smtClean="0"/>
              <a:t>волейбол (</a:t>
            </a:r>
            <a:r>
              <a:rPr lang="en-US" b="1" dirty="0" smtClean="0"/>
              <a:t>III</a:t>
            </a:r>
            <a:r>
              <a:rPr lang="ru-RU" b="1" dirty="0" smtClean="0"/>
              <a:t>)                                   70 000 руб.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 вида                                                 505 000</a:t>
            </a:r>
            <a:r>
              <a:rPr lang="ru-RU" b="1" dirty="0" smtClean="0"/>
              <a:t> руб. 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             (на 2022 г.)</a:t>
            </a:r>
          </a:p>
          <a:p>
            <a:pPr>
              <a:buNone/>
            </a:pPr>
            <a:r>
              <a:rPr lang="ru-RU" b="1" dirty="0" smtClean="0"/>
              <a:t>    Организаторы </a:t>
            </a:r>
            <a:r>
              <a:rPr lang="ru-RU" b="1" dirty="0" err="1" smtClean="0"/>
              <a:t>Академиад</a:t>
            </a:r>
            <a:r>
              <a:rPr lang="ru-RU" b="1" dirty="0" smtClean="0"/>
              <a:t>: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Профсоюз работников РАН;</a:t>
            </a:r>
          </a:p>
          <a:p>
            <a:r>
              <a:rPr lang="ru-RU" b="1" dirty="0" smtClean="0"/>
              <a:t>Совет молодых ученых и специалистов РАН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____________________________________________________</a:t>
            </a:r>
          </a:p>
          <a:p>
            <a:pPr>
              <a:buNone/>
            </a:pPr>
            <a:r>
              <a:rPr lang="ru-RU" b="1" dirty="0" smtClean="0"/>
              <a:t>   ХОРОШО БЫ:</a:t>
            </a:r>
          </a:p>
          <a:p>
            <a:r>
              <a:rPr lang="ru-RU" b="1" dirty="0" smtClean="0"/>
              <a:t>Молодежные объединения («ОПТИМУС», «КОМПАС»…)</a:t>
            </a:r>
          </a:p>
          <a:p>
            <a:endParaRPr lang="ru-RU" b="1" dirty="0" smtClean="0"/>
          </a:p>
          <a:p>
            <a:r>
              <a:rPr lang="ru-RU" b="1" dirty="0" smtClean="0"/>
              <a:t>Учредитель (</a:t>
            </a:r>
            <a:r>
              <a:rPr lang="ru-RU" b="1" dirty="0" err="1" smtClean="0"/>
              <a:t>Минобрнауки</a:t>
            </a:r>
            <a:r>
              <a:rPr lang="ru-RU" b="1" dirty="0" smtClean="0"/>
              <a:t> России);</a:t>
            </a:r>
          </a:p>
          <a:p>
            <a:r>
              <a:rPr lang="ru-RU" b="1" dirty="0" smtClean="0"/>
              <a:t>Российская академия наук…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V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Академиада</a:t>
            </a:r>
            <a:r>
              <a:rPr lang="ru-RU" sz="3200" b="1" dirty="0" smtClean="0"/>
              <a:t> горные лыжи и сноуборд (</a:t>
            </a:r>
            <a:r>
              <a:rPr lang="ru-RU" sz="3100" b="1" dirty="0" smtClean="0"/>
              <a:t>Новосибирск, Томск, Красноярск, Кемерово, Н. Архыз и Н. Новгород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66406"/>
            <a:ext cx="8657844" cy="589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4964144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360" y="3830320"/>
            <a:ext cx="5120640" cy="302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73858"/>
            <a:ext cx="2676620" cy="418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3080" y="116632"/>
            <a:ext cx="3550920" cy="362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XVI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Академиада</a:t>
            </a:r>
            <a:r>
              <a:rPr lang="ru-RU" sz="3200" b="1" dirty="0" smtClean="0"/>
              <a:t> по лыжам (</a:t>
            </a:r>
            <a:r>
              <a:rPr lang="ru-RU" sz="3000" b="1" dirty="0" smtClean="0"/>
              <a:t>Москва, Московская область, Новосибирск, Иркутск, Сыктывкар, Кемерово, Красноярск, Уфа, Екатеринбург, Н. Новгород, Пермь, Казань, Томск, Иркутск и Борок)</a:t>
            </a:r>
            <a:endParaRPr lang="ru-RU" sz="30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66" y="1600200"/>
            <a:ext cx="793406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9487</TotalTime>
  <Words>1161</Words>
  <Application>Microsoft Office PowerPoint</Application>
  <PresentationFormat>Экран (4:3)</PresentationFormat>
  <Paragraphs>137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Спортивная комиссия Центрального Совета Профсоюза работников РАН:  цели, задачи и принципы работы. Отчет за 2021 г. и планы на 2022 г.</vt:lpstr>
      <vt:lpstr>Презентация PowerPoint</vt:lpstr>
      <vt:lpstr>ЦЕЛИ И ЗАДАЧИ</vt:lpstr>
      <vt:lpstr>Основные принципы Академиад ПРАЗДНИК ЗДОРОВЬЯ, СИЛЫ И КРАСОТЫ</vt:lpstr>
      <vt:lpstr>УЧАСТНИКИ</vt:lpstr>
      <vt:lpstr> АКАДЕМИАДЫ:  </vt:lpstr>
      <vt:lpstr>V Академиада горные лыжи и сноуборд (Новосибирск, Томск, Красноярск, Кемерово, Н. Архыз и Н. Новгород)</vt:lpstr>
      <vt:lpstr>Презентация PowerPoint</vt:lpstr>
      <vt:lpstr>XVI Академиада по лыжам (Москва, Московская область, Новосибирск, Иркутск, Сыктывкар, Кемерово, Красноярск, Уфа, Екатеринбург, Н. Новгород, Пермь, Казань, Томск, Иркутск и Борок)</vt:lpstr>
      <vt:lpstr>Презентация PowerPoint</vt:lpstr>
      <vt:lpstr>Презентация PowerPoint</vt:lpstr>
      <vt:lpstr>Презентация PowerPoint</vt:lpstr>
      <vt:lpstr>III Академиада волейбол (Казань, Уфа, Нижний Новгород, Новосибирск, Пущино, Черноголовка, Иваново (Саратов, Сыктывкар, Екатеринбург)  </vt:lpstr>
      <vt:lpstr>Бюджет Академиад </vt:lpstr>
      <vt:lpstr>Задачи комиссии 1. Расширение перечня видов спорта (на один вид в год?!):</vt:lpstr>
      <vt:lpstr>Отчет по работе комиссии (18.11.2021 – 12.04.2022 г.)</vt:lpstr>
      <vt:lpstr>Задачи на 2022 г.</vt:lpstr>
      <vt:lpstr>Минобрнауки России </vt:lpstr>
      <vt:lpstr>Спартакиады Росатома, Газпрома, Россетей…</vt:lpstr>
      <vt:lpstr>СПАСИБО ЗА ВНИМАНИЕ, СОРАТНИКИ!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Профсоюз, администрация, молодежь: общие проблемы, синергия, примеры</dc:title>
  <dc:creator>Сергей</dc:creator>
  <cp:lastModifiedBy>Nick</cp:lastModifiedBy>
  <cp:revision>153</cp:revision>
  <dcterms:created xsi:type="dcterms:W3CDTF">2021-08-19T14:35:43Z</dcterms:created>
  <dcterms:modified xsi:type="dcterms:W3CDTF">2022-04-15T13:35:52Z</dcterms:modified>
</cp:coreProperties>
</file>